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0" r:id="rId4"/>
    <p:sldId id="259" r:id="rId5"/>
    <p:sldId id="281" r:id="rId6"/>
    <p:sldId id="282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embeddedFontLst>
    <p:embeddedFont>
      <p:font typeface="League Spartan" panose="020B0604020202020204" charset="0"/>
      <p:regular r:id="rId13"/>
    </p:embeddedFon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Open Sans Bold" panose="020B0806030504020204" pitchFamily="34" charset="0"/>
      <p:bold r:id="rId18"/>
    </p:embeddedFont>
    <p:embeddedFont>
      <p:font typeface="Open Sans Bold Bold" panose="020B0604020202020204" charset="0"/>
      <p:regular r:id="rId19"/>
    </p:embeddedFont>
    <p:embeddedFont>
      <p:font typeface="Open Sans Ultra-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8" d="100"/>
          <a:sy n="48" d="100"/>
        </p:scale>
        <p:origin x="2034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7.jpeg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7946" y="-457299"/>
            <a:ext cx="5941158" cy="10879857"/>
          </a:xfrm>
          <a:custGeom>
            <a:avLst/>
            <a:gdLst/>
            <a:ahLst/>
            <a:cxnLst/>
            <a:rect l="l" t="t" r="r" b="b"/>
            <a:pathLst>
              <a:path w="5941158" h="10879857">
                <a:moveTo>
                  <a:pt x="0" y="0"/>
                </a:moveTo>
                <a:lnTo>
                  <a:pt x="5941158" y="0"/>
                </a:lnTo>
                <a:lnTo>
                  <a:pt x="5941158" y="10879857"/>
                </a:lnTo>
                <a:lnTo>
                  <a:pt x="0" y="10879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208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593212" y="-1151839"/>
            <a:ext cx="5119218" cy="11574396"/>
          </a:xfrm>
          <a:custGeom>
            <a:avLst/>
            <a:gdLst/>
            <a:ahLst/>
            <a:cxnLst/>
            <a:rect l="l" t="t" r="r" b="b"/>
            <a:pathLst>
              <a:path w="5119218" h="12045448">
                <a:moveTo>
                  <a:pt x="0" y="0"/>
                </a:moveTo>
                <a:lnTo>
                  <a:pt x="5119218" y="0"/>
                </a:lnTo>
                <a:lnTo>
                  <a:pt x="5119218" y="12045449"/>
                </a:lnTo>
                <a:lnTo>
                  <a:pt x="0" y="120454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890" r="-2497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9294015" y="0"/>
            <a:ext cx="5312882" cy="11201629"/>
          </a:xfrm>
          <a:custGeom>
            <a:avLst/>
            <a:gdLst/>
            <a:ahLst/>
            <a:cxnLst/>
            <a:rect l="l" t="t" r="r" b="b"/>
            <a:pathLst>
              <a:path w="5312882" h="11201629">
                <a:moveTo>
                  <a:pt x="0" y="0"/>
                </a:moveTo>
                <a:lnTo>
                  <a:pt x="5312882" y="0"/>
                </a:lnTo>
                <a:lnTo>
                  <a:pt x="5312882" y="11201629"/>
                </a:lnTo>
                <a:lnTo>
                  <a:pt x="0" y="11201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3323" r="-10293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4358562" y="-620645"/>
            <a:ext cx="6346062" cy="11574395"/>
          </a:xfrm>
          <a:custGeom>
            <a:avLst/>
            <a:gdLst/>
            <a:ahLst/>
            <a:cxnLst/>
            <a:rect l="l" t="t" r="r" b="b"/>
            <a:pathLst>
              <a:path w="6346062" h="11574395">
                <a:moveTo>
                  <a:pt x="0" y="0"/>
                </a:moveTo>
                <a:lnTo>
                  <a:pt x="6346062" y="0"/>
                </a:lnTo>
                <a:lnTo>
                  <a:pt x="6346062" y="11574395"/>
                </a:lnTo>
                <a:lnTo>
                  <a:pt x="0" y="11574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6120" r="-52157" b="-1717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" name="Group 6"/>
          <p:cNvGrpSpPr/>
          <p:nvPr/>
        </p:nvGrpSpPr>
        <p:grpSpPr>
          <a:xfrm>
            <a:off x="-316859" y="6264275"/>
            <a:ext cx="16389284" cy="3682025"/>
            <a:chOff x="0" y="0"/>
            <a:chExt cx="4316519" cy="9697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16519" cy="969751"/>
            </a:xfrm>
            <a:custGeom>
              <a:avLst/>
              <a:gdLst/>
              <a:ahLst/>
              <a:cxnLst/>
              <a:rect l="l" t="t" r="r" b="b"/>
              <a:pathLst>
                <a:path w="4316519" h="969751">
                  <a:moveTo>
                    <a:pt x="0" y="0"/>
                  </a:moveTo>
                  <a:lnTo>
                    <a:pt x="4316519" y="0"/>
                  </a:lnTo>
                  <a:lnTo>
                    <a:pt x="4316519" y="969751"/>
                  </a:lnTo>
                  <a:lnTo>
                    <a:pt x="0" y="969751"/>
                  </a:lnTo>
                  <a:close/>
                </a:path>
              </a:pathLst>
            </a:custGeom>
            <a:solidFill>
              <a:srgbClr val="00619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316519" cy="1026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305778">
            <a:off x="10617994" y="470680"/>
            <a:ext cx="2092559" cy="191386"/>
          </a:xfrm>
          <a:custGeom>
            <a:avLst/>
            <a:gdLst/>
            <a:ahLst/>
            <a:cxnLst/>
            <a:rect l="l" t="t" r="r" b="b"/>
            <a:pathLst>
              <a:path w="2092559" h="191386">
                <a:moveTo>
                  <a:pt x="0" y="0"/>
                </a:moveTo>
                <a:lnTo>
                  <a:pt x="2092559" y="0"/>
                </a:lnTo>
                <a:lnTo>
                  <a:pt x="2092559" y="191386"/>
                </a:lnTo>
                <a:lnTo>
                  <a:pt x="0" y="191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301" b="-3301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 rot="-6514845">
            <a:off x="10851321" y="9743623"/>
            <a:ext cx="1962934" cy="191386"/>
          </a:xfrm>
          <a:custGeom>
            <a:avLst/>
            <a:gdLst/>
            <a:ahLst/>
            <a:cxnLst/>
            <a:rect l="l" t="t" r="r" b="b"/>
            <a:pathLst>
              <a:path w="1962934" h="191386">
                <a:moveTo>
                  <a:pt x="0" y="0"/>
                </a:moveTo>
                <a:lnTo>
                  <a:pt x="1962934" y="0"/>
                </a:lnTo>
                <a:lnTo>
                  <a:pt x="1962934" y="191386"/>
                </a:lnTo>
                <a:lnTo>
                  <a:pt x="0" y="191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8870973" y="8115560"/>
            <a:ext cx="7133617" cy="1872331"/>
          </a:xfrm>
          <a:custGeom>
            <a:avLst/>
            <a:gdLst/>
            <a:ahLst/>
            <a:cxnLst/>
            <a:rect l="l" t="t" r="r" b="b"/>
            <a:pathLst>
              <a:path w="8145346" h="2138153">
                <a:moveTo>
                  <a:pt x="0" y="0"/>
                </a:moveTo>
                <a:lnTo>
                  <a:pt x="8145346" y="0"/>
                </a:lnTo>
                <a:lnTo>
                  <a:pt x="8145346" y="2138153"/>
                </a:lnTo>
                <a:lnTo>
                  <a:pt x="0" y="2138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424561" y="5304386"/>
            <a:ext cx="13456520" cy="269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5"/>
              </a:lnSpc>
            </a:pPr>
            <a:endParaRPr/>
          </a:p>
          <a:p>
            <a:pPr>
              <a:lnSpc>
                <a:spcPts val="8471"/>
              </a:lnSpc>
            </a:pPr>
            <a:r>
              <a:rPr lang="en-US" sz="7059">
                <a:solidFill>
                  <a:srgbClr val="F7F8F9"/>
                </a:solidFill>
                <a:latin typeface="Open Sans Bold Bold"/>
              </a:rPr>
              <a:t>WELCOME TO MAHCP</a:t>
            </a:r>
          </a:p>
          <a:p>
            <a:pPr>
              <a:lnSpc>
                <a:spcPts val="4859"/>
              </a:lnSpc>
            </a:pPr>
            <a:endParaRPr lang="en-US" sz="7059">
              <a:solidFill>
                <a:srgbClr val="F7F8F9"/>
              </a:solidFill>
              <a:latin typeface="Open Sans 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1889" y="7162946"/>
            <a:ext cx="11664273" cy="87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9"/>
              </a:lnSpc>
            </a:pPr>
            <a:r>
              <a:rPr lang="en-US" sz="5149">
                <a:solidFill>
                  <a:srgbClr val="F7F8F9"/>
                </a:solidFill>
                <a:latin typeface="Open Sans Ultra-Bold"/>
              </a:rPr>
              <a:t>New member orientation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5718" y="-3083506"/>
            <a:ext cx="13680874" cy="16454011"/>
            <a:chOff x="0" y="0"/>
            <a:chExt cx="3055993" cy="3675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5993" cy="3675448"/>
            </a:xfrm>
            <a:custGeom>
              <a:avLst/>
              <a:gdLst/>
              <a:ahLst/>
              <a:cxnLst/>
              <a:rect l="l" t="t" r="r" b="b"/>
              <a:pathLst>
                <a:path w="3055993" h="3675448">
                  <a:moveTo>
                    <a:pt x="1527996" y="0"/>
                  </a:moveTo>
                  <a:lnTo>
                    <a:pt x="3055993" y="1837724"/>
                  </a:lnTo>
                  <a:lnTo>
                    <a:pt x="1527996" y="3675448"/>
                  </a:lnTo>
                  <a:lnTo>
                    <a:pt x="0" y="1837724"/>
                  </a:lnTo>
                  <a:lnTo>
                    <a:pt x="1527996" y="0"/>
                  </a:lnTo>
                  <a:close/>
                </a:path>
              </a:pathLst>
            </a:custGeom>
            <a:blipFill>
              <a:blip r:embed="rId2"/>
              <a:stretch>
                <a:fillRect l="-35393" r="-66423" b="-1179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45882" y="673239"/>
            <a:ext cx="105553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6502">
                <a:solidFill>
                  <a:srgbClr val="00624C"/>
                </a:solidFill>
                <a:latin typeface="Open Sans Bold Bold"/>
              </a:rPr>
              <a:t>GET INVOLVED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02158" y="1778139"/>
            <a:ext cx="10555345" cy="22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545882" y="1947684"/>
            <a:ext cx="7809860" cy="624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pen Sans"/>
              </a:rPr>
              <a:t>Participate in virtual meetings, town halls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pen Sans"/>
              </a:rPr>
              <a:t>Fill out MAHCP member surveys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pen Sans"/>
              </a:rPr>
              <a:t>Submit proposals for bargaining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pen Sans"/>
              </a:rPr>
              <a:t>Volunteer as a Member Advocate 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 dirty="0">
                <a:solidFill>
                  <a:srgbClr val="000000"/>
                </a:solidFill>
                <a:latin typeface="Open Sans"/>
              </a:rPr>
              <a:t>Represent your peers on MAHCP Executive Council/committees</a:t>
            </a:r>
          </a:p>
          <a:p>
            <a:pPr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6714370"/>
            <a:ext cx="4311220" cy="1048930"/>
            <a:chOff x="0" y="0"/>
            <a:chExt cx="5748293" cy="1398574"/>
          </a:xfrm>
        </p:grpSpPr>
        <p:sp>
          <p:nvSpPr>
            <p:cNvPr id="3" name="Freeform 3"/>
            <p:cNvSpPr/>
            <p:nvPr/>
          </p:nvSpPr>
          <p:spPr>
            <a:xfrm>
              <a:off x="2198674" y="0"/>
              <a:ext cx="1398574" cy="1398574"/>
            </a:xfrm>
            <a:custGeom>
              <a:avLst/>
              <a:gdLst/>
              <a:ahLst/>
              <a:cxnLst/>
              <a:rect l="l" t="t" r="r" b="b"/>
              <a:pathLst>
                <a:path w="1398574" h="1398574">
                  <a:moveTo>
                    <a:pt x="0" y="0"/>
                  </a:moveTo>
                  <a:lnTo>
                    <a:pt x="1398573" y="0"/>
                  </a:lnTo>
                  <a:lnTo>
                    <a:pt x="1398573" y="1398574"/>
                  </a:lnTo>
                  <a:lnTo>
                    <a:pt x="0" y="1398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8574" cy="1398574"/>
            </a:xfrm>
            <a:custGeom>
              <a:avLst/>
              <a:gdLst/>
              <a:ahLst/>
              <a:cxnLst/>
              <a:rect l="l" t="t" r="r" b="b"/>
              <a:pathLst>
                <a:path w="1398574" h="1398574">
                  <a:moveTo>
                    <a:pt x="0" y="0"/>
                  </a:moveTo>
                  <a:lnTo>
                    <a:pt x="1398574" y="0"/>
                  </a:lnTo>
                  <a:lnTo>
                    <a:pt x="1398574" y="1398574"/>
                  </a:lnTo>
                  <a:lnTo>
                    <a:pt x="0" y="13985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Freeform 5"/>
            <p:cNvSpPr/>
            <p:nvPr/>
          </p:nvSpPr>
          <p:spPr>
            <a:xfrm>
              <a:off x="4401605" y="0"/>
              <a:ext cx="1346688" cy="1346688"/>
            </a:xfrm>
            <a:custGeom>
              <a:avLst/>
              <a:gdLst/>
              <a:ahLst/>
              <a:cxnLst/>
              <a:rect l="l" t="t" r="r" b="b"/>
              <a:pathLst>
                <a:path w="1346688" h="1346688">
                  <a:moveTo>
                    <a:pt x="0" y="0"/>
                  </a:moveTo>
                  <a:lnTo>
                    <a:pt x="1346688" y="0"/>
                  </a:lnTo>
                  <a:lnTo>
                    <a:pt x="1346688" y="1346688"/>
                  </a:lnTo>
                  <a:lnTo>
                    <a:pt x="0" y="134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Freeform 6"/>
          <p:cNvSpPr/>
          <p:nvPr/>
        </p:nvSpPr>
        <p:spPr>
          <a:xfrm rot="1148641">
            <a:off x="11021837" y="2690282"/>
            <a:ext cx="6677169" cy="3283921"/>
          </a:xfrm>
          <a:custGeom>
            <a:avLst/>
            <a:gdLst/>
            <a:ahLst/>
            <a:cxnLst/>
            <a:rect l="l" t="t" r="r" b="b"/>
            <a:pathLst>
              <a:path w="8318006" h="3837990">
                <a:moveTo>
                  <a:pt x="0" y="0"/>
                </a:moveTo>
                <a:lnTo>
                  <a:pt x="8318006" y="0"/>
                </a:lnTo>
                <a:lnTo>
                  <a:pt x="8318006" y="3837990"/>
                </a:lnTo>
                <a:lnTo>
                  <a:pt x="0" y="38379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545882" y="673239"/>
            <a:ext cx="105553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6502">
                <a:solidFill>
                  <a:srgbClr val="00624C"/>
                </a:solidFill>
                <a:latin typeface="Open Sans Bold Bold"/>
              </a:rPr>
              <a:t>STAY CONNECTED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2158" y="1778139"/>
            <a:ext cx="10555345" cy="22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545882" y="2097906"/>
            <a:ext cx="10555345" cy="4680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Fill out our New Member Profile to be sure we have your email address (personal email only.)</a:t>
            </a:r>
          </a:p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Create a Member Portal to access exclusive member news &amp; updates </a:t>
            </a:r>
          </a:p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Explore our site: </a:t>
            </a:r>
            <a:r>
              <a:rPr lang="en-US" sz="3299" u="sng" dirty="0">
                <a:solidFill>
                  <a:srgbClr val="000000"/>
                </a:solidFill>
                <a:latin typeface="Open Sans"/>
              </a:rPr>
              <a:t>w</a:t>
            </a:r>
            <a:r>
              <a:rPr lang="en-US" sz="3299" u="sng" dirty="0">
                <a:solidFill>
                  <a:srgbClr val="006196"/>
                </a:solidFill>
                <a:latin typeface="Open Sans"/>
              </a:rPr>
              <a:t>ww.mahcp.ca </a:t>
            </a:r>
          </a:p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Stay tuned for e-updates and newsletters</a:t>
            </a:r>
          </a:p>
          <a:p>
            <a:pPr marL="712462" lvl="1" indent="-356231">
              <a:lnSpc>
                <a:spcPts val="4619"/>
              </a:lnSpc>
              <a:buFont typeface="Arial"/>
              <a:buChar char="•"/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Follow MAHCP on social media</a:t>
            </a:r>
          </a:p>
          <a:p>
            <a:pPr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0129" y="0"/>
            <a:ext cx="18764524" cy="13240409"/>
          </a:xfrm>
          <a:custGeom>
            <a:avLst/>
            <a:gdLst/>
            <a:ahLst/>
            <a:cxnLst/>
            <a:rect l="l" t="t" r="r" b="b"/>
            <a:pathLst>
              <a:path w="18764524" h="13240409">
                <a:moveTo>
                  <a:pt x="0" y="0"/>
                </a:moveTo>
                <a:lnTo>
                  <a:pt x="18764523" y="0"/>
                </a:lnTo>
                <a:lnTo>
                  <a:pt x="18764523" y="13240409"/>
                </a:lnTo>
                <a:lnTo>
                  <a:pt x="0" y="13240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l="-24911" t="-8971" b="-8971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4405973" y="8565332"/>
            <a:ext cx="1146824" cy="1606759"/>
          </a:xfrm>
          <a:custGeom>
            <a:avLst/>
            <a:gdLst/>
            <a:ahLst/>
            <a:cxnLst/>
            <a:rect l="l" t="t" r="r" b="b"/>
            <a:pathLst>
              <a:path w="1146824" h="1606759">
                <a:moveTo>
                  <a:pt x="0" y="0"/>
                </a:moveTo>
                <a:lnTo>
                  <a:pt x="1146824" y="0"/>
                </a:lnTo>
                <a:lnTo>
                  <a:pt x="1146824" y="1606759"/>
                </a:lnTo>
                <a:lnTo>
                  <a:pt x="0" y="1606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2820403" y="8711183"/>
            <a:ext cx="1468699" cy="1468699"/>
          </a:xfrm>
          <a:custGeom>
            <a:avLst/>
            <a:gdLst/>
            <a:ahLst/>
            <a:cxnLst/>
            <a:rect l="l" t="t" r="r" b="b"/>
            <a:pathLst>
              <a:path w="1468699" h="1468699">
                <a:moveTo>
                  <a:pt x="0" y="0"/>
                </a:moveTo>
                <a:lnTo>
                  <a:pt x="1468699" y="0"/>
                </a:lnTo>
                <a:lnTo>
                  <a:pt x="1468699" y="1468699"/>
                </a:lnTo>
                <a:lnTo>
                  <a:pt x="0" y="14686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458511" y="8568533"/>
            <a:ext cx="1322935" cy="1603558"/>
          </a:xfrm>
          <a:custGeom>
            <a:avLst/>
            <a:gdLst/>
            <a:ahLst/>
            <a:cxnLst/>
            <a:rect l="l" t="t" r="r" b="b"/>
            <a:pathLst>
              <a:path w="1322935" h="1603558">
                <a:moveTo>
                  <a:pt x="0" y="0"/>
                </a:moveTo>
                <a:lnTo>
                  <a:pt x="1322935" y="0"/>
                </a:lnTo>
                <a:lnTo>
                  <a:pt x="1322935" y="1603558"/>
                </a:lnTo>
                <a:lnTo>
                  <a:pt x="0" y="1603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0" y="8657091"/>
            <a:ext cx="1310475" cy="1515000"/>
          </a:xfrm>
          <a:custGeom>
            <a:avLst/>
            <a:gdLst/>
            <a:ahLst/>
            <a:cxnLst/>
            <a:rect l="l" t="t" r="r" b="b"/>
            <a:pathLst>
              <a:path w="1310475" h="1515000">
                <a:moveTo>
                  <a:pt x="0" y="0"/>
                </a:moveTo>
                <a:lnTo>
                  <a:pt x="1310475" y="0"/>
                </a:lnTo>
                <a:lnTo>
                  <a:pt x="1310475" y="1515000"/>
                </a:lnTo>
                <a:lnTo>
                  <a:pt x="0" y="1515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5748640" y="8711183"/>
            <a:ext cx="1515858" cy="1460908"/>
          </a:xfrm>
          <a:custGeom>
            <a:avLst/>
            <a:gdLst/>
            <a:ahLst/>
            <a:cxnLst/>
            <a:rect l="l" t="t" r="r" b="b"/>
            <a:pathLst>
              <a:path w="1515858" h="1460908">
                <a:moveTo>
                  <a:pt x="0" y="0"/>
                </a:moveTo>
                <a:lnTo>
                  <a:pt x="1515858" y="0"/>
                </a:lnTo>
                <a:lnTo>
                  <a:pt x="1515858" y="1460908"/>
                </a:lnTo>
                <a:lnTo>
                  <a:pt x="0" y="14609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7373577" y="8849179"/>
            <a:ext cx="1928556" cy="1330704"/>
          </a:xfrm>
          <a:custGeom>
            <a:avLst/>
            <a:gdLst/>
            <a:ahLst/>
            <a:cxnLst/>
            <a:rect l="l" t="t" r="r" b="b"/>
            <a:pathLst>
              <a:path w="1928556" h="1330704">
                <a:moveTo>
                  <a:pt x="0" y="0"/>
                </a:moveTo>
                <a:lnTo>
                  <a:pt x="1928556" y="0"/>
                </a:lnTo>
                <a:lnTo>
                  <a:pt x="1928556" y="1330703"/>
                </a:lnTo>
                <a:lnTo>
                  <a:pt x="0" y="13307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9411212" y="8670119"/>
            <a:ext cx="1515934" cy="1550828"/>
          </a:xfrm>
          <a:custGeom>
            <a:avLst/>
            <a:gdLst/>
            <a:ahLst/>
            <a:cxnLst/>
            <a:rect l="l" t="t" r="r" b="b"/>
            <a:pathLst>
              <a:path w="1515934" h="1550828">
                <a:moveTo>
                  <a:pt x="0" y="0"/>
                </a:moveTo>
                <a:lnTo>
                  <a:pt x="1515934" y="0"/>
                </a:lnTo>
                <a:lnTo>
                  <a:pt x="1515934" y="1550827"/>
                </a:lnTo>
                <a:lnTo>
                  <a:pt x="0" y="15508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1174562" y="8849179"/>
            <a:ext cx="1294446" cy="1309175"/>
          </a:xfrm>
          <a:custGeom>
            <a:avLst/>
            <a:gdLst/>
            <a:ahLst/>
            <a:cxnLst/>
            <a:rect l="l" t="t" r="r" b="b"/>
            <a:pathLst>
              <a:path w="1294446" h="1309175">
                <a:moveTo>
                  <a:pt x="0" y="0"/>
                </a:moveTo>
                <a:lnTo>
                  <a:pt x="1294446" y="0"/>
                </a:lnTo>
                <a:lnTo>
                  <a:pt x="1294446" y="1309174"/>
                </a:lnTo>
                <a:lnTo>
                  <a:pt x="0" y="130917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2693050" y="8604065"/>
            <a:ext cx="1657691" cy="1682935"/>
          </a:xfrm>
          <a:custGeom>
            <a:avLst/>
            <a:gdLst/>
            <a:ahLst/>
            <a:cxnLst/>
            <a:rect l="l" t="t" r="r" b="b"/>
            <a:pathLst>
              <a:path w="1657691" h="1682935">
                <a:moveTo>
                  <a:pt x="0" y="0"/>
                </a:moveTo>
                <a:lnTo>
                  <a:pt x="1657691" y="0"/>
                </a:lnTo>
                <a:lnTo>
                  <a:pt x="1657691" y="1682935"/>
                </a:lnTo>
                <a:lnTo>
                  <a:pt x="0" y="16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9411212" y="962025"/>
            <a:ext cx="8343388" cy="9297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endParaRPr sz="2800" dirty="0"/>
          </a:p>
          <a:p>
            <a:pPr>
              <a:lnSpc>
                <a:spcPts val="4889"/>
              </a:lnSpc>
            </a:pPr>
            <a:r>
              <a:rPr lang="en-US" sz="3200" dirty="0">
                <a:solidFill>
                  <a:srgbClr val="006196"/>
                </a:solidFill>
                <a:latin typeface="Open Sans Bold"/>
              </a:rPr>
              <a:t>MAHCP represents 85% of all allied health professionals in Manitoba’s public health-care system.</a:t>
            </a:r>
          </a:p>
          <a:p>
            <a:pPr>
              <a:lnSpc>
                <a:spcPts val="2603"/>
              </a:lnSpc>
            </a:pPr>
            <a:endParaRPr lang="en-US" sz="2800" dirty="0">
              <a:solidFill>
                <a:srgbClr val="006196"/>
              </a:solidFill>
              <a:latin typeface="Open Sans Bold"/>
            </a:endParaRPr>
          </a:p>
          <a:p>
            <a:pPr marL="658496" lvl="1" indent="-329248">
              <a:lnSpc>
                <a:spcPts val="4270"/>
              </a:lnSpc>
              <a:buFont typeface="Arial"/>
              <a:buChar char="•"/>
            </a:pPr>
            <a:r>
              <a:rPr lang="en-US" sz="2800" dirty="0">
                <a:solidFill>
                  <a:srgbClr val="006196"/>
                </a:solidFill>
                <a:latin typeface="Open Sans Bold"/>
              </a:rPr>
              <a:t>7,000+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 specialized, highly-educated members in </a:t>
            </a:r>
            <a:r>
              <a:rPr lang="en-US" sz="2800" dirty="0">
                <a:solidFill>
                  <a:srgbClr val="006196"/>
                </a:solidFill>
                <a:latin typeface="Open Sans Bold"/>
              </a:rPr>
              <a:t>45 professions,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classifications</a:t>
            </a:r>
          </a:p>
          <a:p>
            <a:pPr marL="658496" lvl="1" indent="-329248">
              <a:lnSpc>
                <a:spcPts val="4270"/>
              </a:lnSpc>
              <a:buFont typeface="Arial"/>
              <a:buChar char="•"/>
            </a:pPr>
            <a:r>
              <a:rPr lang="en-US" sz="2800" dirty="0">
                <a:solidFill>
                  <a:srgbClr val="006196"/>
                </a:solidFill>
                <a:latin typeface="Open Sans Bold"/>
              </a:rPr>
              <a:t>Professional, technical and paramedical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working in prevention, emergency response, diagnostics, assessment, treatment, recovery &amp; rehabilitation</a:t>
            </a:r>
          </a:p>
          <a:p>
            <a:pPr marL="658496" lvl="1" indent="-329248">
              <a:lnSpc>
                <a:spcPts val="4270"/>
              </a:lnSpc>
              <a:buFont typeface="Arial"/>
              <a:buChar char="•"/>
            </a:pPr>
            <a:r>
              <a:rPr lang="en-US" sz="2800" dirty="0">
                <a:solidFill>
                  <a:srgbClr val="006196"/>
                </a:solidFill>
                <a:latin typeface="Open Sans Bold"/>
              </a:rPr>
              <a:t>Employed across Manitoba </a:t>
            </a:r>
            <a:r>
              <a:rPr lang="en-US" sz="2800" dirty="0">
                <a:solidFill>
                  <a:srgbClr val="000000"/>
                </a:solidFill>
                <a:latin typeface="Open Sans"/>
              </a:rPr>
              <a:t>in hospitals, labs, clinics, long-term care, community</a:t>
            </a:r>
          </a:p>
          <a:p>
            <a:pPr>
              <a:lnSpc>
                <a:spcPts val="4549"/>
              </a:lnSpc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549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549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4549"/>
              </a:lnSpc>
              <a:spcBef>
                <a:spcPct val="0"/>
              </a:spcBef>
            </a:pPr>
            <a:endParaRPr lang="en-US" sz="28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88864" y="176080"/>
            <a:ext cx="105553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6502" dirty="0">
                <a:solidFill>
                  <a:srgbClr val="006196"/>
                </a:solidFill>
                <a:latin typeface="Open Sans Bold Bold"/>
              </a:rPr>
              <a:t>OUR MEMBERSHIP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275919" y="8851506"/>
            <a:ext cx="1468699" cy="1468699"/>
          </a:xfrm>
          <a:custGeom>
            <a:avLst/>
            <a:gdLst/>
            <a:ahLst/>
            <a:cxnLst/>
            <a:rect l="l" t="t" r="r" b="b"/>
            <a:pathLst>
              <a:path w="1468699" h="1468699">
                <a:moveTo>
                  <a:pt x="0" y="0"/>
                </a:moveTo>
                <a:lnTo>
                  <a:pt x="1468699" y="0"/>
                </a:lnTo>
                <a:lnTo>
                  <a:pt x="1468699" y="1468699"/>
                </a:lnTo>
                <a:lnTo>
                  <a:pt x="0" y="14686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>
            <a:off x="15914027" y="8708856"/>
            <a:ext cx="1322935" cy="1603558"/>
          </a:xfrm>
          <a:custGeom>
            <a:avLst/>
            <a:gdLst/>
            <a:ahLst/>
            <a:cxnLst/>
            <a:rect l="l" t="t" r="r" b="b"/>
            <a:pathLst>
              <a:path w="1322935" h="1603558">
                <a:moveTo>
                  <a:pt x="0" y="0"/>
                </a:moveTo>
                <a:lnTo>
                  <a:pt x="1322935" y="0"/>
                </a:lnTo>
                <a:lnTo>
                  <a:pt x="1322935" y="1603558"/>
                </a:lnTo>
                <a:lnTo>
                  <a:pt x="0" y="1603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Freeform 16"/>
          <p:cNvSpPr/>
          <p:nvPr/>
        </p:nvSpPr>
        <p:spPr>
          <a:xfrm>
            <a:off x="14455516" y="8797413"/>
            <a:ext cx="1310475" cy="1515000"/>
          </a:xfrm>
          <a:custGeom>
            <a:avLst/>
            <a:gdLst/>
            <a:ahLst/>
            <a:cxnLst/>
            <a:rect l="l" t="t" r="r" b="b"/>
            <a:pathLst>
              <a:path w="1310475" h="1515000">
                <a:moveTo>
                  <a:pt x="0" y="0"/>
                </a:moveTo>
                <a:lnTo>
                  <a:pt x="1310475" y="0"/>
                </a:lnTo>
                <a:lnTo>
                  <a:pt x="1310475" y="1515001"/>
                </a:lnTo>
                <a:lnTo>
                  <a:pt x="0" y="15150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375484"/>
            <a:ext cx="12643156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6500" dirty="0">
                <a:solidFill>
                  <a:srgbClr val="006196"/>
                </a:solidFill>
                <a:latin typeface="Open Sans Bold Bold"/>
              </a:rPr>
              <a:t>OUR UNION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70005" y="1562100"/>
            <a:ext cx="10755195" cy="7904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1674" lvl="1" indent="-350837">
              <a:lnSpc>
                <a:spcPts val="4419"/>
              </a:lnSpc>
              <a:buFont typeface="Arial"/>
              <a:buChar char="•"/>
            </a:pPr>
            <a:r>
              <a:rPr lang="en-US" sz="3249" dirty="0">
                <a:solidFill>
                  <a:srgbClr val="006196"/>
                </a:solidFill>
                <a:latin typeface="Open Sans Bold"/>
              </a:rPr>
              <a:t>Only union in Manitoba</a:t>
            </a:r>
            <a:r>
              <a:rPr lang="en-US" sz="324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3249" dirty="0">
                <a:solidFill>
                  <a:srgbClr val="000000"/>
                </a:solidFill>
                <a:latin typeface="Open Sans"/>
              </a:rPr>
              <a:t>solely dedicated to professional/technical and paramedical</a:t>
            </a:r>
            <a:br>
              <a:rPr lang="en-US" sz="3249" dirty="0">
                <a:solidFill>
                  <a:srgbClr val="000000"/>
                </a:solidFill>
                <a:latin typeface="Open Sans"/>
              </a:rPr>
            </a:br>
            <a:endParaRPr lang="en-US" sz="3249" dirty="0">
              <a:solidFill>
                <a:srgbClr val="000000"/>
              </a:solidFill>
              <a:latin typeface="Open Sans"/>
            </a:endParaRPr>
          </a:p>
          <a:p>
            <a:pPr marL="701674" lvl="1" indent="-350837">
              <a:lnSpc>
                <a:spcPts val="4419"/>
              </a:lnSpc>
              <a:buFont typeface="Arial"/>
              <a:buChar char="•"/>
            </a:pPr>
            <a:r>
              <a:rPr lang="en-US" sz="3249" dirty="0">
                <a:solidFill>
                  <a:srgbClr val="000000"/>
                </a:solidFill>
                <a:latin typeface="Open Sans"/>
              </a:rPr>
              <a:t>More than </a:t>
            </a:r>
            <a:r>
              <a:rPr lang="en-US" sz="3249" b="1" dirty="0">
                <a:solidFill>
                  <a:srgbClr val="006196"/>
                </a:solidFill>
                <a:latin typeface="Open Sans"/>
              </a:rPr>
              <a:t>50 years of experience </a:t>
            </a:r>
            <a:r>
              <a:rPr lang="en-US" sz="3249" dirty="0">
                <a:solidFill>
                  <a:srgbClr val="000000"/>
                </a:solidFill>
                <a:latin typeface="Open Sans"/>
              </a:rPr>
              <a:t>representing health-care professionals</a:t>
            </a:r>
          </a:p>
          <a:p>
            <a:pPr>
              <a:lnSpc>
                <a:spcPts val="4419"/>
              </a:lnSpc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  <a:p>
            <a:pPr marL="701674" lvl="1" indent="-350837">
              <a:lnSpc>
                <a:spcPts val="4419"/>
              </a:lnSpc>
              <a:buFont typeface="Arial"/>
              <a:buChar char="•"/>
            </a:pPr>
            <a:r>
              <a:rPr lang="en-US" sz="3249" dirty="0">
                <a:solidFill>
                  <a:srgbClr val="006196"/>
                </a:solidFill>
                <a:latin typeface="Open Sans Bold"/>
              </a:rPr>
              <a:t>Direct service model  </a:t>
            </a:r>
          </a:p>
          <a:p>
            <a:pPr marL="1265237" lvl="2" indent="-457200">
              <a:lnSpc>
                <a:spcPts val="4419"/>
              </a:lnSpc>
              <a:buFont typeface="Wingdings" panose="05000000000000000000" pitchFamily="2" charset="2"/>
              <a:buChar char="§"/>
            </a:pPr>
            <a:r>
              <a:rPr lang="en-US" sz="3249" dirty="0" err="1">
                <a:solidFill>
                  <a:srgbClr val="000000"/>
                </a:solidFill>
                <a:latin typeface="Open Sans"/>
              </a:rPr>
              <a:t>Labour</a:t>
            </a:r>
            <a:r>
              <a:rPr lang="en-US" sz="3249" dirty="0">
                <a:solidFill>
                  <a:srgbClr val="000000"/>
                </a:solidFill>
                <a:latin typeface="Open Sans"/>
              </a:rPr>
              <a:t> Relations Officers (LRO) – your first point of contact for support</a:t>
            </a:r>
          </a:p>
          <a:p>
            <a:pPr marL="1265237" lvl="2" indent="-457200">
              <a:lnSpc>
                <a:spcPts val="4419"/>
              </a:lnSpc>
              <a:buFont typeface="Wingdings" panose="05000000000000000000" pitchFamily="2" charset="2"/>
              <a:buChar char="§"/>
            </a:pPr>
            <a:r>
              <a:rPr lang="en-US" sz="3249" dirty="0">
                <a:solidFill>
                  <a:srgbClr val="000000"/>
                </a:solidFill>
                <a:latin typeface="Open Sans"/>
              </a:rPr>
              <a:t>Onsite, volunteer Member Advocates </a:t>
            </a:r>
          </a:p>
          <a:p>
            <a:pPr>
              <a:lnSpc>
                <a:spcPts val="4419"/>
              </a:lnSpc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  <a:p>
            <a:pPr marL="701674" lvl="1" indent="-350837">
              <a:lnSpc>
                <a:spcPts val="4419"/>
              </a:lnSpc>
              <a:buFont typeface="Arial"/>
              <a:buChar char="•"/>
            </a:pPr>
            <a:r>
              <a:rPr lang="en-US" sz="3249" dirty="0">
                <a:solidFill>
                  <a:srgbClr val="006196"/>
                </a:solidFill>
                <a:latin typeface="Open Sans Bold"/>
              </a:rPr>
              <a:t>Governed by an elected Executive Council; </a:t>
            </a:r>
            <a:r>
              <a:rPr lang="en-US" sz="324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representatives from 16 districts across Manitoba</a:t>
            </a:r>
          </a:p>
          <a:p>
            <a:pPr>
              <a:lnSpc>
                <a:spcPts val="4827"/>
              </a:lnSpc>
            </a:pPr>
            <a:endParaRPr lang="en-US" sz="3249" dirty="0">
              <a:solidFill>
                <a:srgbClr val="006196"/>
              </a:solidFill>
              <a:latin typeface="Open Sans Bold"/>
            </a:endParaRPr>
          </a:p>
        </p:txBody>
      </p:sp>
      <p:pic>
        <p:nvPicPr>
          <p:cNvPr id="10" name="Picture 9" descr="A person smiling at camera&#10;&#10;Description automatically generated">
            <a:extLst>
              <a:ext uri="{FF2B5EF4-FFF2-40B4-BE49-F238E27FC236}">
                <a16:creationId xmlns:a16="http://schemas.microsoft.com/office/drawing/2014/main" id="{6A87E868-4DD8-09CE-D116-96F13CBBBA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1409700"/>
            <a:ext cx="5564808" cy="834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9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35000" y="-3107924"/>
            <a:ext cx="10180466" cy="15857828"/>
            <a:chOff x="0" y="0"/>
            <a:chExt cx="973232" cy="1419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3232" cy="1419464"/>
            </a:xfrm>
            <a:custGeom>
              <a:avLst/>
              <a:gdLst/>
              <a:ahLst/>
              <a:cxnLst/>
              <a:rect l="l" t="t" r="r" b="b"/>
              <a:pathLst>
                <a:path w="973232" h="1419464">
                  <a:moveTo>
                    <a:pt x="486616" y="0"/>
                  </a:moveTo>
                  <a:lnTo>
                    <a:pt x="973232" y="709732"/>
                  </a:lnTo>
                  <a:lnTo>
                    <a:pt x="486616" y="1419464"/>
                  </a:lnTo>
                  <a:lnTo>
                    <a:pt x="0" y="709732"/>
                  </a:lnTo>
                  <a:lnTo>
                    <a:pt x="486616" y="0"/>
                  </a:lnTo>
                  <a:close/>
                </a:path>
              </a:pathLst>
            </a:custGeom>
            <a:solidFill>
              <a:srgbClr val="006196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67274" y="186820"/>
              <a:ext cx="638684" cy="988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497684" y="3751630"/>
            <a:ext cx="5083974" cy="2783739"/>
          </a:xfrm>
          <a:custGeom>
            <a:avLst/>
            <a:gdLst/>
            <a:ahLst/>
            <a:cxnLst/>
            <a:rect l="l" t="t" r="r" b="b"/>
            <a:pathLst>
              <a:path w="5083974" h="2783739">
                <a:moveTo>
                  <a:pt x="0" y="0"/>
                </a:moveTo>
                <a:lnTo>
                  <a:pt x="5083974" y="0"/>
                </a:lnTo>
                <a:lnTo>
                  <a:pt x="5083974" y="2783739"/>
                </a:lnTo>
                <a:lnTo>
                  <a:pt x="0" y="278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850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0979936" y="6920421"/>
            <a:ext cx="1344520" cy="1378995"/>
          </a:xfrm>
          <a:custGeom>
            <a:avLst/>
            <a:gdLst/>
            <a:ahLst/>
            <a:cxnLst/>
            <a:rect l="l" t="t" r="r" b="b"/>
            <a:pathLst>
              <a:path w="1344520" h="1378995">
                <a:moveTo>
                  <a:pt x="0" y="0"/>
                </a:moveTo>
                <a:lnTo>
                  <a:pt x="1344520" y="0"/>
                </a:lnTo>
                <a:lnTo>
                  <a:pt x="1344520" y="1378996"/>
                </a:lnTo>
                <a:lnTo>
                  <a:pt x="0" y="13789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0946997" y="5514473"/>
            <a:ext cx="1325471" cy="1384304"/>
          </a:xfrm>
          <a:custGeom>
            <a:avLst/>
            <a:gdLst/>
            <a:ahLst/>
            <a:cxnLst/>
            <a:rect l="l" t="t" r="r" b="b"/>
            <a:pathLst>
              <a:path w="1325471" h="1384304">
                <a:moveTo>
                  <a:pt x="0" y="0"/>
                </a:moveTo>
                <a:lnTo>
                  <a:pt x="1325471" y="0"/>
                </a:lnTo>
                <a:lnTo>
                  <a:pt x="1325471" y="1384304"/>
                </a:lnTo>
                <a:lnTo>
                  <a:pt x="0" y="1384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0801696" y="3236460"/>
            <a:ext cx="1470772" cy="1270380"/>
          </a:xfrm>
          <a:custGeom>
            <a:avLst/>
            <a:gdLst/>
            <a:ahLst/>
            <a:cxnLst/>
            <a:rect l="l" t="t" r="r" b="b"/>
            <a:pathLst>
              <a:path w="1470772" h="1270380">
                <a:moveTo>
                  <a:pt x="0" y="0"/>
                </a:moveTo>
                <a:lnTo>
                  <a:pt x="1470772" y="0"/>
                </a:lnTo>
                <a:lnTo>
                  <a:pt x="1470772" y="1270379"/>
                </a:lnTo>
                <a:lnTo>
                  <a:pt x="0" y="1270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664452" y="1844617"/>
            <a:ext cx="10076524" cy="6641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9"/>
              </a:lnSpc>
            </a:pPr>
            <a:r>
              <a:rPr lang="en-US" sz="4000" dirty="0">
                <a:solidFill>
                  <a:srgbClr val="000000"/>
                </a:solidFill>
                <a:latin typeface="Open Sans Bold"/>
              </a:rPr>
              <a:t>Negotiating for better wages and benefits, improved working conditions</a:t>
            </a:r>
            <a:br>
              <a:rPr lang="en-US" sz="4000" dirty="0">
                <a:solidFill>
                  <a:srgbClr val="000000"/>
                </a:solidFill>
                <a:latin typeface="Open Sans Bold"/>
              </a:rPr>
            </a:br>
            <a:endParaRPr lang="en-US" sz="4000" dirty="0">
              <a:solidFill>
                <a:srgbClr val="000000"/>
              </a:solidFill>
              <a:latin typeface="Open Sans Bold"/>
            </a:endParaRPr>
          </a:p>
          <a:p>
            <a:pPr marL="658496" lvl="1" indent="-329248">
              <a:lnSpc>
                <a:spcPts val="3751"/>
              </a:lnSpc>
              <a:buFont typeface="Arial"/>
              <a:buChar char="•"/>
            </a:pPr>
            <a:r>
              <a:rPr lang="en-US" sz="3050" dirty="0">
                <a:solidFill>
                  <a:srgbClr val="1A4789"/>
                </a:solidFill>
                <a:latin typeface="Open Sans Bold"/>
              </a:rPr>
              <a:t>Strong collective bargaining: </a:t>
            </a:r>
            <a:r>
              <a:rPr lang="en-US" sz="3050" dirty="0">
                <a:solidFill>
                  <a:srgbClr val="000000"/>
                </a:solidFill>
                <a:latin typeface="Open Sans"/>
              </a:rPr>
              <a:t>fighting for fair pay and contract enhancements</a:t>
            </a:r>
          </a:p>
          <a:p>
            <a:pPr marL="658496" lvl="1" indent="-329248">
              <a:lnSpc>
                <a:spcPts val="3751"/>
              </a:lnSpc>
              <a:buFont typeface="Arial"/>
              <a:buChar char="•"/>
            </a:pPr>
            <a:r>
              <a:rPr lang="en-US" sz="3050" dirty="0">
                <a:solidFill>
                  <a:srgbClr val="006196"/>
                </a:solidFill>
                <a:latin typeface="Open Sans Bold"/>
              </a:rPr>
              <a:t>Knowledgeable representation &amp; advocacy: </a:t>
            </a:r>
            <a:r>
              <a:rPr lang="en-US" sz="3050" dirty="0">
                <a:solidFill>
                  <a:srgbClr val="000000"/>
                </a:solidFill>
                <a:latin typeface="Open Sans"/>
              </a:rPr>
              <a:t>speaking out on your behalf, championing workplace concerns and emerging issues</a:t>
            </a:r>
          </a:p>
          <a:p>
            <a:pPr marL="658496" lvl="1" indent="-329248">
              <a:lnSpc>
                <a:spcPts val="3751"/>
              </a:lnSpc>
              <a:buFont typeface="Arial"/>
              <a:buChar char="•"/>
            </a:pPr>
            <a:r>
              <a:rPr lang="en-US" sz="3050" dirty="0">
                <a:solidFill>
                  <a:srgbClr val="006196"/>
                </a:solidFill>
                <a:latin typeface="Open Sans Bold"/>
              </a:rPr>
              <a:t>Saving you $</a:t>
            </a:r>
            <a:r>
              <a:rPr lang="en-US" sz="3050" dirty="0">
                <a:solidFill>
                  <a:srgbClr val="006196"/>
                </a:solidFill>
                <a:latin typeface="Open Sans"/>
              </a:rPr>
              <a:t>:</a:t>
            </a:r>
            <a:r>
              <a:rPr lang="en-US" sz="3050" dirty="0">
                <a:solidFill>
                  <a:srgbClr val="000000"/>
                </a:solidFill>
                <a:latin typeface="Open Sans"/>
              </a:rPr>
              <a:t> Exclusive discounts for members, professional development fund/scholarships</a:t>
            </a:r>
          </a:p>
          <a:p>
            <a:pPr marL="658496" lvl="1" indent="-329248">
              <a:lnSpc>
                <a:spcPts val="3751"/>
              </a:lnSpc>
              <a:buFont typeface="Arial"/>
              <a:buChar char="•"/>
            </a:pPr>
            <a:r>
              <a:rPr lang="en-US" sz="3050" dirty="0">
                <a:solidFill>
                  <a:srgbClr val="006196"/>
                </a:solidFill>
                <a:latin typeface="Open Sans Bold"/>
              </a:rPr>
              <a:t>Keeping you informed</a:t>
            </a:r>
            <a:r>
              <a:rPr lang="en-US" sz="3050" dirty="0">
                <a:solidFill>
                  <a:srgbClr val="006196"/>
                </a:solidFill>
                <a:latin typeface="Open Sans"/>
              </a:rPr>
              <a:t>:</a:t>
            </a:r>
            <a:r>
              <a:rPr lang="en-US" sz="3050" dirty="0">
                <a:solidFill>
                  <a:srgbClr val="000000"/>
                </a:solidFill>
                <a:latin typeface="Open Sans"/>
              </a:rPr>
              <a:t> Union news, member features, bargaining updates, regular emails</a:t>
            </a:r>
          </a:p>
          <a:p>
            <a:pPr>
              <a:lnSpc>
                <a:spcPts val="4419"/>
              </a:lnSpc>
            </a:pPr>
            <a:endParaRPr lang="en-US" sz="305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765730" y="4639754"/>
            <a:ext cx="1542704" cy="1050967"/>
          </a:xfrm>
          <a:custGeom>
            <a:avLst/>
            <a:gdLst/>
            <a:ahLst/>
            <a:cxnLst/>
            <a:rect l="l" t="t" r="r" b="b"/>
            <a:pathLst>
              <a:path w="1542704" h="1050967">
                <a:moveTo>
                  <a:pt x="1542704" y="0"/>
                </a:moveTo>
                <a:lnTo>
                  <a:pt x="0" y="0"/>
                </a:lnTo>
                <a:lnTo>
                  <a:pt x="0" y="1050967"/>
                </a:lnTo>
                <a:lnTo>
                  <a:pt x="1542704" y="1050967"/>
                </a:lnTo>
                <a:lnTo>
                  <a:pt x="154270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TextBox 11"/>
          <p:cNvSpPr txBox="1"/>
          <p:nvPr/>
        </p:nvSpPr>
        <p:spPr>
          <a:xfrm>
            <a:off x="629816" y="546075"/>
            <a:ext cx="11936030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6502" dirty="0">
                <a:solidFill>
                  <a:srgbClr val="006196"/>
                </a:solidFill>
                <a:latin typeface="Open Sans Bold Bold"/>
              </a:rPr>
              <a:t>HOW WE SUPPORT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earing a mask and talking to a person&#10;&#10;Description automatically generated">
            <a:extLst>
              <a:ext uri="{FF2B5EF4-FFF2-40B4-BE49-F238E27FC236}">
                <a16:creationId xmlns:a16="http://schemas.microsoft.com/office/drawing/2014/main" id="{D93820CA-B08E-3748-E25A-5C6C4AED2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2"/>
          <a:stretch/>
        </p:blipFill>
        <p:spPr>
          <a:xfrm>
            <a:off x="-57060" y="4970"/>
            <a:ext cx="18345060" cy="134472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143000" y="665362"/>
            <a:ext cx="11353800" cy="12760327"/>
            <a:chOff x="0" y="-57150"/>
            <a:chExt cx="4100795" cy="1793724"/>
          </a:xfrm>
        </p:grpSpPr>
        <p:sp>
          <p:nvSpPr>
            <p:cNvPr id="6" name="Freeform 6"/>
            <p:cNvSpPr/>
            <p:nvPr/>
          </p:nvSpPr>
          <p:spPr>
            <a:xfrm>
              <a:off x="476029" y="0"/>
              <a:ext cx="3624766" cy="1736574"/>
            </a:xfrm>
            <a:custGeom>
              <a:avLst/>
              <a:gdLst/>
              <a:ahLst/>
              <a:cxnLst/>
              <a:rect l="l" t="t" r="r" b="b"/>
              <a:pathLst>
                <a:path w="4100795" h="1736574">
                  <a:moveTo>
                    <a:pt x="0" y="0"/>
                  </a:moveTo>
                  <a:lnTo>
                    <a:pt x="4100795" y="0"/>
                  </a:lnTo>
                  <a:lnTo>
                    <a:pt x="4100795" y="1736574"/>
                  </a:lnTo>
                  <a:lnTo>
                    <a:pt x="0" y="1736574"/>
                  </a:lnTo>
                  <a:close/>
                </a:path>
              </a:pathLst>
            </a:custGeom>
            <a:solidFill>
              <a:srgbClr val="F7F8F9">
                <a:alpha val="64706"/>
              </a:srgbClr>
            </a:solidFill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00794" cy="179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2165" y="1388277"/>
            <a:ext cx="17072435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6500" dirty="0">
                <a:solidFill>
                  <a:srgbClr val="0277B5"/>
                </a:solidFill>
                <a:latin typeface="Open Sans Bold Bold"/>
              </a:rPr>
              <a:t>WHY MAHCP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0181" y="2531853"/>
            <a:ext cx="9051571" cy="902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</a:rPr>
              <a:t>Lowest member-to-LRO ratio </a:t>
            </a:r>
            <a:r>
              <a:rPr lang="en-US" sz="3600" b="0" i="0" dirty="0">
                <a:effectLst/>
              </a:rPr>
              <a:t>of any competitor union in Manitoba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</a:rPr>
              <a:t>In-house legal counsel </a:t>
            </a:r>
            <a:r>
              <a:rPr lang="en-US" sz="3600" b="0" i="0" dirty="0">
                <a:effectLst/>
              </a:rPr>
              <a:t>with extensive experience in policy and individual grievance filing and arbitration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effectLst/>
              </a:rPr>
              <a:t>One Member One Vote </a:t>
            </a:r>
            <a:r>
              <a:rPr lang="en-US" sz="3600" b="0" i="0" dirty="0">
                <a:effectLst/>
              </a:rPr>
              <a:t>– AGMs are not delegated, any member can attend and have a voice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i="0" dirty="0">
                <a:effectLst/>
              </a:rPr>
              <a:t>Board comprised entirely of </a:t>
            </a:r>
            <a:r>
              <a:rPr lang="en-US" sz="3600" b="1" i="0" dirty="0">
                <a:effectLst/>
              </a:rPr>
              <a:t>health-care professionals</a:t>
            </a:r>
            <a:endParaRPr lang="en-US" sz="3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0" i="0" dirty="0">
                <a:effectLst/>
              </a:rPr>
              <a:t>First union to secure </a:t>
            </a:r>
            <a:r>
              <a:rPr lang="en-US" sz="3600" b="1" i="0" dirty="0">
                <a:effectLst/>
              </a:rPr>
              <a:t>maternity leave top-up benefit </a:t>
            </a:r>
            <a:r>
              <a:rPr lang="en-US" sz="3600" b="0" i="0" dirty="0">
                <a:effectLst/>
              </a:rPr>
              <a:t>for members</a:t>
            </a: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i="0" dirty="0">
                <a:effectLst/>
              </a:rPr>
              <a:t>Service mobility agreements </a:t>
            </a:r>
            <a:r>
              <a:rPr lang="en-US" sz="3600" b="0" i="0" dirty="0">
                <a:effectLst/>
              </a:rPr>
              <a:t>between bargaining units and regions</a:t>
            </a:r>
            <a:endParaRPr lang="en-US" sz="3600" dirty="0"/>
          </a:p>
          <a:p>
            <a:pPr marL="350837" lvl="1">
              <a:lnSpc>
                <a:spcPts val="4549"/>
              </a:lnSpc>
              <a:spcBef>
                <a:spcPts val="600"/>
              </a:spcBef>
            </a:pPr>
            <a:endParaRPr lang="en-US" sz="3249" dirty="0">
              <a:latin typeface="Open Sans Bold"/>
            </a:endParaRPr>
          </a:p>
          <a:p>
            <a:pPr marL="701674" lvl="1" indent="-350837">
              <a:lnSpc>
                <a:spcPts val="4549"/>
              </a:lnSpc>
              <a:spcBef>
                <a:spcPts val="600"/>
              </a:spcBef>
              <a:buFont typeface="Arial"/>
              <a:buChar char="•"/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23353" y="-129929"/>
            <a:ext cx="19373942" cy="13124715"/>
            <a:chOff x="0" y="0"/>
            <a:chExt cx="119980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9808" cy="812800"/>
            </a:xfrm>
            <a:custGeom>
              <a:avLst/>
              <a:gdLst/>
              <a:ahLst/>
              <a:cxnLst/>
              <a:rect l="l" t="t" r="r" b="b"/>
              <a:pathLst>
                <a:path w="1199808" h="812800">
                  <a:moveTo>
                    <a:pt x="0" y="0"/>
                  </a:moveTo>
                  <a:lnTo>
                    <a:pt x="1199808" y="0"/>
                  </a:lnTo>
                  <a:lnTo>
                    <a:pt x="11998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/>
          <p:cNvSpPr/>
          <p:nvPr/>
        </p:nvSpPr>
        <p:spPr>
          <a:xfrm>
            <a:off x="-1325775" y="-1767519"/>
            <a:ext cx="19776364" cy="13464219"/>
          </a:xfrm>
          <a:custGeom>
            <a:avLst/>
            <a:gdLst/>
            <a:ahLst/>
            <a:cxnLst/>
            <a:rect l="l" t="t" r="r" b="b"/>
            <a:pathLst>
              <a:path w="19426910" h="12943179">
                <a:moveTo>
                  <a:pt x="0" y="0"/>
                </a:moveTo>
                <a:lnTo>
                  <a:pt x="19426910" y="0"/>
                </a:lnTo>
                <a:lnTo>
                  <a:pt x="19426910" y="12943179"/>
                </a:lnTo>
                <a:lnTo>
                  <a:pt x="0" y="12943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-152399" y="3467100"/>
            <a:ext cx="12954000" cy="8229600"/>
            <a:chOff x="0" y="0"/>
            <a:chExt cx="4100794" cy="17365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00795" cy="1736574"/>
            </a:xfrm>
            <a:custGeom>
              <a:avLst/>
              <a:gdLst/>
              <a:ahLst/>
              <a:cxnLst/>
              <a:rect l="l" t="t" r="r" b="b"/>
              <a:pathLst>
                <a:path w="4100795" h="1736574">
                  <a:moveTo>
                    <a:pt x="0" y="0"/>
                  </a:moveTo>
                  <a:lnTo>
                    <a:pt x="4100795" y="0"/>
                  </a:lnTo>
                  <a:lnTo>
                    <a:pt x="4100795" y="1736574"/>
                  </a:lnTo>
                  <a:lnTo>
                    <a:pt x="0" y="1736574"/>
                  </a:lnTo>
                  <a:close/>
                </a:path>
              </a:pathLst>
            </a:custGeom>
            <a:solidFill>
              <a:srgbClr val="F7F8F9">
                <a:alpha val="64706"/>
              </a:srgbClr>
            </a:solidFill>
          </p:spPr>
          <p:txBody>
            <a:bodyPr/>
            <a:lstStyle/>
            <a:p>
              <a:endParaRPr lang="en-CA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100794" cy="1793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0600" y="4126706"/>
            <a:ext cx="17072435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6500" dirty="0">
                <a:solidFill>
                  <a:srgbClr val="0277B5"/>
                </a:solidFill>
                <a:latin typeface="Open Sans Bold Bold"/>
              </a:rPr>
              <a:t>ADVOCACY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143500"/>
            <a:ext cx="9677400" cy="3807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1674" lvl="1" indent="-350837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49" dirty="0">
                <a:solidFill>
                  <a:srgbClr val="000000"/>
                </a:solidFill>
                <a:latin typeface="Open Sans Bold"/>
              </a:rPr>
              <a:t>Workplace Health &amp; Safety Committees</a:t>
            </a:r>
          </a:p>
          <a:p>
            <a:pPr marL="701674" lvl="1" indent="-350837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49" dirty="0">
                <a:solidFill>
                  <a:srgbClr val="000000"/>
                </a:solidFill>
                <a:latin typeface="Open Sans Bold"/>
              </a:rPr>
              <a:t>Employee Management Advisory Committees</a:t>
            </a:r>
            <a:r>
              <a:rPr lang="en-US" sz="3249" dirty="0">
                <a:solidFill>
                  <a:srgbClr val="000000"/>
                </a:solidFill>
                <a:latin typeface="Open Sans"/>
              </a:rPr>
              <a:t>: employer/union collaboration to address emerging issues</a:t>
            </a:r>
          </a:p>
          <a:p>
            <a:pPr marL="701674" lvl="1" indent="-350837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49" dirty="0">
                <a:solidFill>
                  <a:srgbClr val="000000"/>
                </a:solidFill>
                <a:latin typeface="Open Sans Bold"/>
              </a:rPr>
              <a:t>Ongoing member mobilization and government relations </a:t>
            </a:r>
            <a:r>
              <a:rPr lang="en-US" sz="3249" dirty="0">
                <a:solidFill>
                  <a:srgbClr val="000000"/>
                </a:solidFill>
                <a:latin typeface="Open Sans"/>
              </a:rPr>
              <a:t>to strengthen allied health professions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58729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-123853"/>
            <a:ext cx="7080212" cy="10534706"/>
          </a:xfrm>
          <a:custGeom>
            <a:avLst/>
            <a:gdLst/>
            <a:ahLst/>
            <a:cxnLst/>
            <a:rect l="l" t="t" r="r" b="b"/>
            <a:pathLst>
              <a:path w="8042174" h="11681928">
                <a:moveTo>
                  <a:pt x="0" y="0"/>
                </a:moveTo>
                <a:lnTo>
                  <a:pt x="8042173" y="0"/>
                </a:lnTo>
                <a:lnTo>
                  <a:pt x="8042173" y="11681928"/>
                </a:lnTo>
                <a:lnTo>
                  <a:pt x="0" y="11681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535" r="-3648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7571375" y="660082"/>
            <a:ext cx="12643156" cy="897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5"/>
              </a:lnSpc>
            </a:pPr>
            <a:r>
              <a:rPr lang="en-US" sz="6500" dirty="0">
                <a:solidFill>
                  <a:srgbClr val="00624C"/>
                </a:solidFill>
                <a:latin typeface="Open Sans Bold Bold"/>
              </a:rPr>
              <a:t>INVESTMENT &amp; BENEFITS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454024" y="1714500"/>
            <a:ext cx="10004053" cy="772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1674" lvl="1" indent="-350837">
              <a:lnSpc>
                <a:spcPts val="4419"/>
              </a:lnSpc>
              <a:buFont typeface="Arial"/>
              <a:buChar char="•"/>
            </a:pPr>
            <a:r>
              <a:rPr lang="en-US" sz="3249" dirty="0">
                <a:solidFill>
                  <a:srgbClr val="000000"/>
                </a:solidFill>
                <a:latin typeface="Open Sans Bold"/>
              </a:rPr>
              <a:t>1.25% of your gross earnings, </a:t>
            </a:r>
            <a:r>
              <a:rPr lang="en-US" sz="3249" dirty="0">
                <a:solidFill>
                  <a:srgbClr val="000000"/>
                </a:solidFill>
                <a:latin typeface="Open Sans"/>
              </a:rPr>
              <a:t>automatically deducted from your pay</a:t>
            </a:r>
          </a:p>
          <a:p>
            <a:pPr>
              <a:lnSpc>
                <a:spcPts val="4419"/>
              </a:lnSpc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  <a:p>
            <a:pPr marL="701674" lvl="1" indent="-350837">
              <a:lnSpc>
                <a:spcPts val="4419"/>
              </a:lnSpc>
              <a:buFont typeface="Arial"/>
              <a:buChar char="•"/>
            </a:pPr>
            <a:r>
              <a:rPr lang="en-US" sz="3249" dirty="0">
                <a:solidFill>
                  <a:srgbClr val="000000"/>
                </a:solidFill>
                <a:latin typeface="Open Sans Bold"/>
              </a:rPr>
              <a:t>Your dues support</a:t>
            </a:r>
            <a:r>
              <a:rPr lang="en-US" sz="3249" dirty="0">
                <a:solidFill>
                  <a:srgbClr val="000000"/>
                </a:solidFill>
                <a:latin typeface="Open Sans"/>
              </a:rPr>
              <a:t> collective bargaining, representation for you and your colleagues, grievance filing &amp; investigation, legal research, arbitration </a:t>
            </a:r>
          </a:p>
          <a:p>
            <a:pPr>
              <a:lnSpc>
                <a:spcPts val="4419"/>
              </a:lnSpc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  <a:p>
            <a:pPr marL="701674" lvl="1" indent="-350837">
              <a:lnSpc>
                <a:spcPts val="4419"/>
              </a:lnSpc>
              <a:buFont typeface="Arial"/>
              <a:buChar char="•"/>
            </a:pPr>
            <a:r>
              <a:rPr lang="en-US" sz="3249" dirty="0">
                <a:solidFill>
                  <a:srgbClr val="000000"/>
                </a:solidFill>
                <a:latin typeface="Open Sans Bold"/>
              </a:rPr>
              <a:t>Members in Good Standing may:</a:t>
            </a:r>
          </a:p>
          <a:p>
            <a:pPr marL="1403349" lvl="2" indent="-467783">
              <a:lnSpc>
                <a:spcPts val="4419"/>
              </a:lnSpc>
              <a:buFont typeface="Arial"/>
              <a:buChar char="⚬"/>
            </a:pPr>
            <a:r>
              <a:rPr lang="en-US" sz="3249" dirty="0">
                <a:solidFill>
                  <a:srgbClr val="000000"/>
                </a:solidFill>
                <a:latin typeface="Open Sans"/>
              </a:rPr>
              <a:t>Speak &amp; vote at the AGM</a:t>
            </a:r>
          </a:p>
          <a:p>
            <a:pPr marL="1403349" lvl="2" indent="-467783">
              <a:lnSpc>
                <a:spcPts val="4419"/>
              </a:lnSpc>
              <a:buFont typeface="Arial"/>
              <a:buChar char="⚬"/>
            </a:pPr>
            <a:r>
              <a:rPr lang="en-US" sz="3249" dirty="0">
                <a:solidFill>
                  <a:srgbClr val="000000"/>
                </a:solidFill>
                <a:latin typeface="Open Sans"/>
              </a:rPr>
              <a:t>Participate in ratification votes</a:t>
            </a:r>
          </a:p>
          <a:p>
            <a:pPr marL="1403349" lvl="2" indent="-467783">
              <a:lnSpc>
                <a:spcPts val="4419"/>
              </a:lnSpc>
              <a:buFont typeface="Arial"/>
              <a:buChar char="⚬"/>
            </a:pPr>
            <a:r>
              <a:rPr lang="en-US" sz="3249" dirty="0">
                <a:solidFill>
                  <a:srgbClr val="000000"/>
                </a:solidFill>
                <a:latin typeface="Open Sans"/>
              </a:rPr>
              <a:t>Hold elective office</a:t>
            </a:r>
          </a:p>
          <a:p>
            <a:pPr marL="1403349" lvl="2" indent="-467783">
              <a:lnSpc>
                <a:spcPts val="4419"/>
              </a:lnSpc>
              <a:buFont typeface="Arial"/>
              <a:buChar char="⚬"/>
            </a:pPr>
            <a:r>
              <a:rPr lang="en-US" sz="3249" dirty="0">
                <a:solidFill>
                  <a:srgbClr val="000000"/>
                </a:solidFill>
                <a:latin typeface="Open Sans"/>
              </a:rPr>
              <a:t>Volunteer for committees</a:t>
            </a:r>
          </a:p>
          <a:p>
            <a:pPr>
              <a:lnSpc>
                <a:spcPts val="4419"/>
              </a:lnSpc>
            </a:pPr>
            <a:endParaRPr lang="en-US" sz="3249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9697" y="0"/>
            <a:ext cx="7348303" cy="10287000"/>
          </a:xfrm>
          <a:custGeom>
            <a:avLst/>
            <a:gdLst/>
            <a:ahLst/>
            <a:cxnLst/>
            <a:rect l="l" t="t" r="r" b="b"/>
            <a:pathLst>
              <a:path w="9210917" h="11288884">
                <a:moveTo>
                  <a:pt x="0" y="0"/>
                </a:moveTo>
                <a:lnTo>
                  <a:pt x="9210917" y="0"/>
                </a:lnTo>
                <a:lnTo>
                  <a:pt x="9210917" y="11288884"/>
                </a:lnTo>
                <a:lnTo>
                  <a:pt x="0" y="11288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977" t="-857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502686" y="2171700"/>
            <a:ext cx="10555345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59"/>
              </a:lnSpc>
            </a:pPr>
            <a:r>
              <a:rPr lang="en-US" sz="4049" dirty="0">
                <a:solidFill>
                  <a:srgbClr val="00624C"/>
                </a:solidFill>
                <a:latin typeface="League Spartan"/>
              </a:rPr>
              <a:t>Continuing education for members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2686" y="4711570"/>
            <a:ext cx="10555345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9"/>
              </a:lnSpc>
            </a:pPr>
            <a:r>
              <a:rPr lang="en-US" sz="4149" dirty="0">
                <a:solidFill>
                  <a:srgbClr val="00624C"/>
                </a:solidFill>
                <a:latin typeface="League Spartan"/>
              </a:rPr>
              <a:t>Scholarships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2686" y="2933700"/>
            <a:ext cx="10654177" cy="1518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 dirty="0">
                <a:solidFill>
                  <a:srgbClr val="000000"/>
                </a:solidFill>
                <a:latin typeface="Open Sans"/>
              </a:rPr>
              <a:t>Up to </a:t>
            </a:r>
            <a:r>
              <a:rPr lang="en-US" sz="3099" dirty="0">
                <a:solidFill>
                  <a:srgbClr val="000000"/>
                </a:solidFill>
                <a:latin typeface="Open Sans Bold"/>
              </a:rPr>
              <a:t>three (3) $1,500 scholarships/</a:t>
            </a:r>
            <a:r>
              <a:rPr lang="en-US" sz="3099" dirty="0" err="1">
                <a:solidFill>
                  <a:srgbClr val="000000"/>
                </a:solidFill>
                <a:latin typeface="Open Sans Bold"/>
              </a:rPr>
              <a:t>yr</a:t>
            </a:r>
            <a:r>
              <a:rPr lang="en-US" sz="3099" dirty="0">
                <a:solidFill>
                  <a:srgbClr val="000000"/>
                </a:solidFill>
                <a:latin typeface="Open Sans"/>
              </a:rPr>
              <a:t> open to MAHCP members in good standing to upgrade </a:t>
            </a:r>
          </a:p>
          <a:p>
            <a:pPr>
              <a:lnSpc>
                <a:spcPts val="3639"/>
              </a:lnSpc>
            </a:pPr>
            <a:endParaRPr lang="en-US" sz="30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2686" y="5483095"/>
            <a:ext cx="10437012" cy="327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913" lvl="1" indent="-334956">
              <a:lnSpc>
                <a:spcPts val="4344"/>
              </a:lnSpc>
              <a:buFont typeface="Arial"/>
              <a:buChar char="•"/>
            </a:pPr>
            <a:r>
              <a:rPr lang="en-US" sz="3102" dirty="0">
                <a:solidFill>
                  <a:srgbClr val="000000"/>
                </a:solidFill>
                <a:latin typeface="Open Sans"/>
              </a:rPr>
              <a:t>Up to </a:t>
            </a:r>
            <a:r>
              <a:rPr lang="en-US" sz="3102" dirty="0">
                <a:solidFill>
                  <a:srgbClr val="000000"/>
                </a:solidFill>
                <a:latin typeface="Open Sans Bold"/>
              </a:rPr>
              <a:t>three (3) $500 scholarships/</a:t>
            </a:r>
            <a:r>
              <a:rPr lang="en-US" sz="3102" dirty="0" err="1">
                <a:solidFill>
                  <a:srgbClr val="000000"/>
                </a:solidFill>
                <a:latin typeface="Open Sans Bold"/>
              </a:rPr>
              <a:t>yr</a:t>
            </a:r>
            <a:r>
              <a:rPr lang="en-US" sz="3102" dirty="0">
                <a:solidFill>
                  <a:srgbClr val="000000"/>
                </a:solidFill>
                <a:latin typeface="Open Sans"/>
              </a:rPr>
              <a:t> for Manitoba residents entering 1st year training in allied health (open to currently enrolled/accepted)</a:t>
            </a:r>
          </a:p>
          <a:p>
            <a:pPr marL="669913" lvl="1" indent="-334956">
              <a:lnSpc>
                <a:spcPts val="4344"/>
              </a:lnSpc>
              <a:buFont typeface="Arial"/>
              <a:buChar char="•"/>
            </a:pPr>
            <a:r>
              <a:rPr lang="en-US" sz="3102" dirty="0">
                <a:solidFill>
                  <a:srgbClr val="000000"/>
                </a:solidFill>
                <a:latin typeface="Open Sans"/>
              </a:rPr>
              <a:t>Up to </a:t>
            </a:r>
            <a:r>
              <a:rPr lang="en-US" sz="3102" dirty="0">
                <a:solidFill>
                  <a:srgbClr val="000000"/>
                </a:solidFill>
                <a:latin typeface="Open Sans Bold"/>
              </a:rPr>
              <a:t>12 (twelve) $500 scholarships/</a:t>
            </a:r>
            <a:r>
              <a:rPr lang="en-US" sz="3102" dirty="0" err="1">
                <a:solidFill>
                  <a:srgbClr val="000000"/>
                </a:solidFill>
                <a:latin typeface="Open Sans Bold"/>
              </a:rPr>
              <a:t>yr</a:t>
            </a:r>
            <a:r>
              <a:rPr lang="en-US" sz="3102" dirty="0">
                <a:solidFill>
                  <a:srgbClr val="000000"/>
                </a:solidFill>
                <a:latin typeface="Open Sans"/>
              </a:rPr>
              <a:t> to children of MAHCP members in good standing, entering 1st year, full-time post-secondary in any field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3161" y="175780"/>
            <a:ext cx="14190647" cy="195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00624C"/>
                </a:solidFill>
                <a:latin typeface="Open Sans Bold Bold"/>
              </a:rPr>
              <a:t>PROFESSIONAL </a:t>
            </a:r>
          </a:p>
          <a:p>
            <a:pPr>
              <a:lnSpc>
                <a:spcPts val="4225"/>
              </a:lnSpc>
            </a:pPr>
            <a:r>
              <a:rPr lang="en-US" sz="6500">
                <a:solidFill>
                  <a:srgbClr val="00624C"/>
                </a:solidFill>
                <a:latin typeface="Open Sans Bold Bold"/>
              </a:rPr>
              <a:t>             DEVELOPMENT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86454" y="-2811422"/>
            <a:ext cx="11690602" cy="15857828"/>
            <a:chOff x="0" y="0"/>
            <a:chExt cx="1046448" cy="14194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6447" cy="1419464"/>
            </a:xfrm>
            <a:custGeom>
              <a:avLst/>
              <a:gdLst/>
              <a:ahLst/>
              <a:cxnLst/>
              <a:rect l="l" t="t" r="r" b="b"/>
              <a:pathLst>
                <a:path w="1046447" h="1419464">
                  <a:moveTo>
                    <a:pt x="523224" y="0"/>
                  </a:moveTo>
                  <a:lnTo>
                    <a:pt x="1046447" y="709732"/>
                  </a:lnTo>
                  <a:lnTo>
                    <a:pt x="523224" y="1419464"/>
                  </a:lnTo>
                  <a:lnTo>
                    <a:pt x="0" y="709732"/>
                  </a:lnTo>
                  <a:lnTo>
                    <a:pt x="523224" y="0"/>
                  </a:lnTo>
                  <a:close/>
                </a:path>
              </a:pathLst>
            </a:custGeom>
            <a:solidFill>
              <a:srgbClr val="00624C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9858" y="186820"/>
              <a:ext cx="686731" cy="9886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8122">
            <a:off x="11775731" y="1507788"/>
            <a:ext cx="7194813" cy="7700278"/>
          </a:xfrm>
          <a:custGeom>
            <a:avLst/>
            <a:gdLst/>
            <a:ahLst/>
            <a:cxnLst/>
            <a:rect l="l" t="t" r="r" b="b"/>
            <a:pathLst>
              <a:path w="7194813" h="7700278">
                <a:moveTo>
                  <a:pt x="0" y="0"/>
                </a:moveTo>
                <a:lnTo>
                  <a:pt x="7194813" y="0"/>
                </a:lnTo>
                <a:lnTo>
                  <a:pt x="7194813" y="7700278"/>
                </a:lnTo>
                <a:lnTo>
                  <a:pt x="0" y="7700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702158" y="533400"/>
            <a:ext cx="1055534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3"/>
              </a:lnSpc>
            </a:pPr>
            <a:r>
              <a:rPr lang="en-US" sz="6502">
                <a:solidFill>
                  <a:srgbClr val="00624C"/>
                </a:solidFill>
                <a:latin typeface="Open Sans Bold Bold"/>
              </a:rPr>
              <a:t>MEMBER SAVINGS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2158" y="1843087"/>
            <a:ext cx="9884296" cy="4229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Open Sans"/>
              </a:rPr>
              <a:t>Leisure &amp; fitness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Open Sans"/>
              </a:rPr>
              <a:t>Sports &amp; arts events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Open Sans"/>
              </a:rPr>
              <a:t>unionsavings.ca</a:t>
            </a:r>
          </a:p>
          <a:p>
            <a:pPr marL="755641" lvl="1" indent="-377820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Open Sans"/>
              </a:rPr>
              <a:t>Many local businesses across Manitoba (and growing!)</a:t>
            </a:r>
          </a:p>
          <a:p>
            <a:pPr algn="ctr">
              <a:lnSpc>
                <a:spcPts val="4759"/>
              </a:lnSpc>
            </a:pPr>
            <a:endParaRPr lang="en-US" sz="3499">
              <a:solidFill>
                <a:srgbClr val="000000"/>
              </a:solidFill>
              <a:latin typeface="Open Sans"/>
            </a:endParaRPr>
          </a:p>
          <a:p>
            <a:pPr algn="r">
              <a:lnSpc>
                <a:spcPts val="4479"/>
              </a:lnSpc>
            </a:pPr>
            <a:endParaRPr lang="en-US" sz="3499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968625" y="6015673"/>
            <a:ext cx="6921500" cy="204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59"/>
              </a:lnSpc>
            </a:pPr>
            <a:r>
              <a:rPr lang="en-US" sz="2899">
                <a:solidFill>
                  <a:srgbClr val="00624C"/>
                </a:solidFill>
                <a:latin typeface="Open Sans Bold"/>
              </a:rPr>
              <a:t>Complete our New Member Profile form to receive your MAHCP membership card. Keep it handy to take advantage of deals and rebates!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574</Words>
  <Application>Microsoft Office PowerPoint</Application>
  <PresentationFormat>Custom</PresentationFormat>
  <Paragraphs>74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Open Sans</vt:lpstr>
      <vt:lpstr>Wingdings</vt:lpstr>
      <vt:lpstr>League Spartan</vt:lpstr>
      <vt:lpstr>Open Sans Ultra-Bold</vt:lpstr>
      <vt:lpstr>Open Sans Bold Bold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Member Orientation 2024</dc:title>
  <dc:creator>Karen Viveiros</dc:creator>
  <cp:lastModifiedBy>Karen Viveiros</cp:lastModifiedBy>
  <cp:revision>4</cp:revision>
  <dcterms:created xsi:type="dcterms:W3CDTF">2006-08-16T00:00:00Z</dcterms:created>
  <dcterms:modified xsi:type="dcterms:W3CDTF">2024-05-15T20:14:53Z</dcterms:modified>
  <dc:identifier>DAGBR19Pa5E</dc:identifier>
</cp:coreProperties>
</file>